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5377"/>
  </p:normalViewPr>
  <p:slideViewPr>
    <p:cSldViewPr>
      <p:cViewPr varScale="1">
        <p:scale>
          <a:sx n="70" d="100"/>
          <a:sy n="70" d="100"/>
        </p:scale>
        <p:origin x="200" y="400"/>
      </p:cViewPr>
      <p:guideLst>
        <p:guide orient="horz" pos="2880"/>
        <p:guide pos="2160"/>
      </p:guideLst>
    </p:cSldViewPr>
  </p:slideViewPr>
  <p:notesTextViewPr>
    <p:cViewPr>
      <p:scale>
        <a:sx n="195" d="100"/>
        <a:sy n="1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E86BA-A409-714B-95F7-30A2646931B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A7D8-9CC3-1A4F-9EBB-16EA5E4A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9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do the relation. Like Foreign Key</a:t>
            </a:r>
          </a:p>
          <a:p>
            <a:r>
              <a:rPr lang="en-US" dirty="0"/>
              <a:t>Thus we don’t need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Schema: (the structure) what columns/tables exist, data types </a:t>
            </a:r>
          </a:p>
          <a:p>
            <a:r>
              <a:rPr lang="en-US" dirty="0"/>
              <a:t>Relation: before insertion, we check the scheme</a:t>
            </a:r>
          </a:p>
          <a:p>
            <a:r>
              <a:rPr lang="en-US" dirty="0"/>
              <a:t>“doesn’t care about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has to be unique</a:t>
            </a:r>
          </a:p>
          <a:p>
            <a:r>
              <a:rPr lang="en-US" dirty="0"/>
              <a:t>“Referential Integrity”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4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Flexibility.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7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r>
              <a:rPr lang="en-US" dirty="0"/>
              <a:t>: takes data and spread it out across multiple places</a:t>
            </a:r>
          </a:p>
          <a:p>
            <a:r>
              <a:rPr lang="en-US" dirty="0"/>
              <a:t>(horizontal)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</a:t>
            </a:r>
            <a:r>
              <a:rPr lang="en-US" dirty="0" err="1"/>
              <a:t>db</a:t>
            </a:r>
            <a:r>
              <a:rPr lang="en-US" dirty="0"/>
              <a:t>: Horizontal</a:t>
            </a:r>
          </a:p>
          <a:p>
            <a:endParaRPr lang="en-US" dirty="0"/>
          </a:p>
          <a:p>
            <a:r>
              <a:rPr lang="en-US" dirty="0" err="1"/>
              <a:t>Nosql</a:t>
            </a:r>
            <a:r>
              <a:rPr lang="en-US" dirty="0"/>
              <a:t>: Split by documents and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3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 to peer is faster than master in terms of performance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7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14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Temporary read problem (relational </a:t>
            </a:r>
            <a:r>
              <a:rPr lang="en-US" dirty="0" err="1"/>
              <a:t>db</a:t>
            </a:r>
            <a:r>
              <a:rPr lang="en-US" dirty="0"/>
              <a:t> doesn’t happen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into chunks (table)</a:t>
            </a:r>
          </a:p>
          <a:p>
            <a:r>
              <a:rPr lang="en-US" dirty="0"/>
              <a:t>Stick them together when 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“silly”</a:t>
            </a:r>
          </a:p>
          <a:p>
            <a:r>
              <a:rPr lang="en-US" dirty="0"/>
              <a:t>Relational: Normalization </a:t>
            </a:r>
          </a:p>
          <a:p>
            <a:r>
              <a:rPr lang="en-US" dirty="0"/>
              <a:t>NoSQL: Against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98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Accept temporary inconsistent (less than a second)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1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Overbook the flights is tolerable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8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Brain Problem </a:t>
            </a:r>
          </a:p>
          <a:p>
            <a:r>
              <a:rPr lang="en-US" dirty="0"/>
              <a:t>If partition, still work for both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pick 2 of three (C.A.P)</a:t>
            </a:r>
          </a:p>
          <a:p>
            <a:r>
              <a:rPr lang="en-US" dirty="0"/>
              <a:t>We must have 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7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80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-10" dirty="0"/>
              <a:t>Quorums</a:t>
            </a:r>
            <a:r>
              <a:rPr lang="zh-CN" altLang="en-US" sz="1200" spc="-10" dirty="0"/>
              <a:t> 法定人数</a:t>
            </a:r>
            <a:endParaRPr lang="en-US" altLang="zh-CN" sz="1200" spc="-10" dirty="0"/>
          </a:p>
          <a:p>
            <a:r>
              <a:rPr lang="en-US" altLang="zh-CN" sz="1200" spc="-10" dirty="0"/>
              <a:t>If I have n in total, I need to at least n/2-1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8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developer should enforce himself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Consistency, Availability, Partition-tolerance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2/3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1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Two type of Usages for Database: App vs. Integration </a:t>
            </a:r>
          </a:p>
          <a:p>
            <a:r>
              <a:rPr lang="en-US" sz="1200" dirty="0"/>
              <a:t>Relational: (Integration) taking data from multiple locations, aggregating it into one place</a:t>
            </a:r>
          </a:p>
          <a:p>
            <a:r>
              <a:rPr lang="en-US" sz="1200" dirty="0"/>
              <a:t>NoSQL: (Application) suit just one particular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3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</a:t>
            </a:r>
            <a:r>
              <a:rPr lang="en-US" dirty="0" err="1"/>
              <a:t>db</a:t>
            </a:r>
            <a:r>
              <a:rPr lang="en-US" dirty="0"/>
              <a:t> that fits data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oriented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5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r>
              <a:rPr lang="en-US" dirty="0"/>
              <a:t>If we want to find some specific products, not quite efficient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0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don’t care about the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A7D8-9CC3-1A4F-9EBB-16EA5E4A13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7E07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7E07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058400" cy="706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k object 138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k object 139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k object 140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k object 141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k object 142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k object 143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k object 144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k object 145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k object 146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k object 147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k object 148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k object 149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k object 150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k object 151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k object 152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k object 153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7E07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058400" cy="706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870" y="1441450"/>
            <a:ext cx="691451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7E071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39" y="1631950"/>
            <a:ext cx="9850120" cy="3437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78950" y="7512432"/>
            <a:ext cx="260350" cy="226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4015" y="584260"/>
            <a:ext cx="0" cy="3302000"/>
          </a:xfrm>
          <a:custGeom>
            <a:avLst/>
            <a:gdLst/>
            <a:ahLst/>
            <a:cxnLst/>
            <a:rect l="l" t="t" r="r" b="b"/>
            <a:pathLst>
              <a:path h="3302000">
                <a:moveTo>
                  <a:pt x="0" y="0"/>
                </a:moveTo>
                <a:lnTo>
                  <a:pt x="0" y="3301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7365" y="670620"/>
            <a:ext cx="0" cy="3215640"/>
          </a:xfrm>
          <a:custGeom>
            <a:avLst/>
            <a:gdLst/>
            <a:ahLst/>
            <a:cxnLst/>
            <a:rect l="l" t="t" r="r" b="b"/>
            <a:pathLst>
              <a:path h="3215640">
                <a:moveTo>
                  <a:pt x="0" y="0"/>
                </a:moveTo>
                <a:lnTo>
                  <a:pt x="0" y="321557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097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1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45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669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93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717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241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65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89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813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37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861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385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09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33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57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481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005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529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05365" y="711260"/>
            <a:ext cx="0" cy="3175000"/>
          </a:xfrm>
          <a:custGeom>
            <a:avLst/>
            <a:gdLst/>
            <a:ahLst/>
            <a:cxnLst/>
            <a:rect l="l" t="t" r="r" b="b"/>
            <a:pathLst>
              <a:path h="3175000">
                <a:moveTo>
                  <a:pt x="0" y="0"/>
                </a:moveTo>
                <a:lnTo>
                  <a:pt x="0" y="31749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9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13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7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61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85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09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33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757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81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805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329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53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377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01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25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949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73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997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52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4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569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093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17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66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189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713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237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76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28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809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552450"/>
            <a:ext cx="1270" cy="7197090"/>
          </a:xfrm>
          <a:custGeom>
            <a:avLst/>
            <a:gdLst/>
            <a:ahLst/>
            <a:cxnLst/>
            <a:rect l="l" t="t" r="r" b="b"/>
            <a:pathLst>
              <a:path w="1270" h="7197090">
                <a:moveTo>
                  <a:pt x="0" y="0"/>
                </a:moveTo>
                <a:lnTo>
                  <a:pt x="1270" y="71970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1764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6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429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953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477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00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52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333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57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381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0565" y="546160"/>
            <a:ext cx="0" cy="3340100"/>
          </a:xfrm>
          <a:custGeom>
            <a:avLst/>
            <a:gdLst/>
            <a:ahLst/>
            <a:cxnLst/>
            <a:rect l="l" t="t" r="r" b="b"/>
            <a:pathLst>
              <a:path h="3340100">
                <a:moveTo>
                  <a:pt x="0" y="0"/>
                </a:moveTo>
                <a:lnTo>
                  <a:pt x="0" y="334003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288797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04037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19277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32485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495040"/>
            <a:ext cx="10060940" cy="2540"/>
          </a:xfrm>
          <a:custGeom>
            <a:avLst/>
            <a:gdLst/>
            <a:ahLst/>
            <a:cxnLst/>
            <a:rect l="l" t="t" r="r" b="b"/>
            <a:pathLst>
              <a:path w="10060940" h="2539">
                <a:moveTo>
                  <a:pt x="10060940" y="0"/>
                </a:moveTo>
                <a:lnTo>
                  <a:pt x="0" y="253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64870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782059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91313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06553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21666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367789"/>
            <a:ext cx="10060940" cy="2540"/>
          </a:xfrm>
          <a:custGeom>
            <a:avLst/>
            <a:gdLst/>
            <a:ahLst/>
            <a:cxnLst/>
            <a:rect l="l" t="t" r="r" b="b"/>
            <a:pathLst>
              <a:path w="10060940" h="2540">
                <a:moveTo>
                  <a:pt x="10060940" y="0"/>
                </a:moveTo>
                <a:lnTo>
                  <a:pt x="0" y="253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52146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67386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82372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1976120"/>
            <a:ext cx="10060940" cy="2540"/>
          </a:xfrm>
          <a:custGeom>
            <a:avLst/>
            <a:gdLst/>
            <a:ahLst/>
            <a:cxnLst/>
            <a:rect l="l" t="t" r="r" b="b"/>
            <a:pathLst>
              <a:path w="10060940" h="2539">
                <a:moveTo>
                  <a:pt x="10060940" y="0"/>
                </a:moveTo>
                <a:lnTo>
                  <a:pt x="0" y="253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128520"/>
            <a:ext cx="10060940" cy="2540"/>
          </a:xfrm>
          <a:custGeom>
            <a:avLst/>
            <a:gdLst/>
            <a:ahLst/>
            <a:cxnLst/>
            <a:rect l="l" t="t" r="r" b="b"/>
            <a:pathLst>
              <a:path w="10060940" h="2539">
                <a:moveTo>
                  <a:pt x="10060940" y="0"/>
                </a:moveTo>
                <a:lnTo>
                  <a:pt x="0" y="253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26187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43205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58445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717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74168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609600"/>
            <a:ext cx="6761480" cy="1270"/>
          </a:xfrm>
          <a:custGeom>
            <a:avLst/>
            <a:gdLst/>
            <a:ahLst/>
            <a:cxnLst/>
            <a:rect l="l" t="t" r="r" b="b"/>
            <a:pathLst>
              <a:path w="6761480" h="1270">
                <a:moveTo>
                  <a:pt x="676148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73240" y="125729"/>
            <a:ext cx="3186430" cy="1270"/>
          </a:xfrm>
          <a:custGeom>
            <a:avLst/>
            <a:gdLst/>
            <a:ahLst/>
            <a:cxnLst/>
            <a:rect l="l" t="t" r="r" b="b"/>
            <a:pathLst>
              <a:path w="3186429" h="1269">
                <a:moveTo>
                  <a:pt x="3186429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54190" y="1270"/>
            <a:ext cx="5080" cy="110489"/>
          </a:xfrm>
          <a:custGeom>
            <a:avLst/>
            <a:gdLst/>
            <a:ahLst/>
            <a:cxnLst/>
            <a:rect l="l" t="t" r="r" b="b"/>
            <a:pathLst>
              <a:path w="5079" h="110489">
                <a:moveTo>
                  <a:pt x="5079" y="0"/>
                </a:moveTo>
                <a:lnTo>
                  <a:pt x="0" y="11048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09130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61530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13930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66330" y="381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174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68590" y="3810"/>
            <a:ext cx="2540" cy="151130"/>
          </a:xfrm>
          <a:custGeom>
            <a:avLst/>
            <a:gdLst/>
            <a:ahLst/>
            <a:cxnLst/>
            <a:rect l="l" t="t" r="r" b="b"/>
            <a:pathLst>
              <a:path w="2540" h="151130">
                <a:moveTo>
                  <a:pt x="0" y="0"/>
                </a:moveTo>
                <a:lnTo>
                  <a:pt x="2539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222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746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25790" y="3810"/>
            <a:ext cx="2540" cy="151130"/>
          </a:xfrm>
          <a:custGeom>
            <a:avLst/>
            <a:gdLst/>
            <a:ahLst/>
            <a:cxnLst/>
            <a:rect l="l" t="t" r="r" b="b"/>
            <a:pathLst>
              <a:path w="2540" h="151130">
                <a:moveTo>
                  <a:pt x="0" y="0"/>
                </a:moveTo>
                <a:lnTo>
                  <a:pt x="2539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794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318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2990" y="3810"/>
            <a:ext cx="2540" cy="151130"/>
          </a:xfrm>
          <a:custGeom>
            <a:avLst/>
            <a:gdLst/>
            <a:ahLst/>
            <a:cxnLst/>
            <a:rect l="l" t="t" r="r" b="b"/>
            <a:pathLst>
              <a:path w="2540" h="151130">
                <a:moveTo>
                  <a:pt x="0" y="0"/>
                </a:moveTo>
                <a:lnTo>
                  <a:pt x="2539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8366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890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40190" y="3810"/>
            <a:ext cx="2540" cy="151130"/>
          </a:xfrm>
          <a:custGeom>
            <a:avLst/>
            <a:gdLst/>
            <a:ahLst/>
            <a:cxnLst/>
            <a:rect l="l" t="t" r="r" b="b"/>
            <a:pathLst>
              <a:path w="2540" h="151130">
                <a:moveTo>
                  <a:pt x="0" y="0"/>
                </a:moveTo>
                <a:lnTo>
                  <a:pt x="2539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938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4462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597390" y="3810"/>
            <a:ext cx="2540" cy="151130"/>
          </a:xfrm>
          <a:custGeom>
            <a:avLst/>
            <a:gdLst/>
            <a:ahLst/>
            <a:cxnLst/>
            <a:rect l="l" t="t" r="r" b="b"/>
            <a:pathLst>
              <a:path w="2540" h="151130">
                <a:moveTo>
                  <a:pt x="0" y="0"/>
                </a:moveTo>
                <a:lnTo>
                  <a:pt x="2539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510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903459" y="3810"/>
            <a:ext cx="1270" cy="151130"/>
          </a:xfrm>
          <a:custGeom>
            <a:avLst/>
            <a:gdLst/>
            <a:ahLst/>
            <a:cxnLst/>
            <a:rect l="l" t="t" r="r" b="b"/>
            <a:pathLst>
              <a:path w="1270" h="151130">
                <a:moveTo>
                  <a:pt x="0" y="0"/>
                </a:moveTo>
                <a:lnTo>
                  <a:pt x="1270" y="15113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3886200"/>
            <a:ext cx="10058400" cy="3886200"/>
          </a:xfrm>
          <a:custGeom>
            <a:avLst/>
            <a:gdLst/>
            <a:ahLst/>
            <a:cxnLst/>
            <a:rect l="l" t="t" r="r" b="b"/>
            <a:pathLst>
              <a:path w="10058400" h="3886200">
                <a:moveTo>
                  <a:pt x="10058400" y="0"/>
                </a:moveTo>
                <a:lnTo>
                  <a:pt x="0" y="0"/>
                </a:lnTo>
                <a:lnTo>
                  <a:pt x="0" y="3886200"/>
                </a:lnTo>
                <a:lnTo>
                  <a:pt x="10058400" y="3886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7E07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Database</a:t>
            </a:r>
            <a:r>
              <a:rPr spc="-80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356870" y="2157729"/>
            <a:ext cx="257937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dirty="0">
                <a:solidFill>
                  <a:srgbClr val="7E0712"/>
                </a:solidFill>
                <a:latin typeface="Verdana"/>
                <a:cs typeface="Verdana"/>
              </a:rPr>
              <a:t>S</a:t>
            </a:r>
            <a:r>
              <a:rPr sz="4700" spc="-5" dirty="0">
                <a:solidFill>
                  <a:srgbClr val="7E0712"/>
                </a:solidFill>
                <a:latin typeface="Verdana"/>
                <a:cs typeface="Verdana"/>
              </a:rPr>
              <a:t>yst</a:t>
            </a:r>
            <a:r>
              <a:rPr sz="4700" spc="5" dirty="0">
                <a:solidFill>
                  <a:srgbClr val="7E0712"/>
                </a:solidFill>
                <a:latin typeface="Verdana"/>
                <a:cs typeface="Verdana"/>
              </a:rPr>
              <a:t>e</a:t>
            </a:r>
            <a:r>
              <a:rPr sz="4700" spc="-5" dirty="0">
                <a:solidFill>
                  <a:srgbClr val="7E0712"/>
                </a:solidFill>
                <a:latin typeface="Verdana"/>
                <a:cs typeface="Verdana"/>
              </a:rPr>
              <a:t>ms</a:t>
            </a:r>
            <a:endParaRPr sz="4700">
              <a:latin typeface="Verdana"/>
              <a:cs typeface="Verdan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83209" y="4582159"/>
            <a:ext cx="182498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indent="-382270">
              <a:lnSpc>
                <a:spcPct val="100000"/>
              </a:lnSpc>
              <a:spcBef>
                <a:spcPts val="100"/>
              </a:spcBef>
              <a:buSzPct val="74242"/>
              <a:buFont typeface="Wingdings"/>
              <a:buChar char=""/>
              <a:tabLst>
                <a:tab pos="394335" algn="l"/>
                <a:tab pos="394970" algn="l"/>
              </a:tabLst>
            </a:pPr>
            <a:r>
              <a:rPr sz="3300" spc="-5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33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33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31470" y="7044690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Verdana"/>
                <a:cs typeface="Verdana"/>
              </a:rPr>
              <a:t>Doug</a:t>
            </a:r>
            <a:r>
              <a:rPr sz="2400" i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Verdana"/>
                <a:cs typeface="Verdana"/>
              </a:rPr>
              <a:t>Shook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4827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An </a:t>
            </a:r>
            <a:r>
              <a:rPr sz="4000" spc="-10" dirty="0"/>
              <a:t>aggregate data</a:t>
            </a:r>
            <a:r>
              <a:rPr sz="4000" spc="-70" dirty="0"/>
              <a:t> </a:t>
            </a:r>
            <a:r>
              <a:rPr sz="4000" spc="-10" dirty="0"/>
              <a:t>model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57200" y="1626870"/>
            <a:ext cx="9144000" cy="5871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0201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Aggregate</a:t>
            </a:r>
            <a:r>
              <a:rPr sz="4000" spc="-95" dirty="0"/>
              <a:t> </a:t>
            </a:r>
            <a:r>
              <a:rPr sz="4000" spc="-5" dirty="0"/>
              <a:t>Data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377439" y="1554480"/>
            <a:ext cx="5364479" cy="6035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84905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10" dirty="0"/>
              <a:t>different aggregate data</a:t>
            </a:r>
            <a:r>
              <a:rPr sz="4000" spc="-55" dirty="0"/>
              <a:t> </a:t>
            </a:r>
            <a:r>
              <a:rPr sz="4000" spc="-10" dirty="0"/>
              <a:t>model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22960" y="1645920"/>
            <a:ext cx="804672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5610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10" dirty="0"/>
              <a:t>different </a:t>
            </a:r>
            <a:r>
              <a:rPr sz="4000" spc="-5" dirty="0"/>
              <a:t>set </a:t>
            </a:r>
            <a:r>
              <a:rPr sz="4000" dirty="0"/>
              <a:t>of</a:t>
            </a:r>
            <a:r>
              <a:rPr sz="4000" spc="-95" dirty="0"/>
              <a:t> </a:t>
            </a:r>
            <a:r>
              <a:rPr sz="4000" spc="-10" dirty="0"/>
              <a:t>data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28800" y="1463039"/>
            <a:ext cx="6675120" cy="594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663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Consequences</a:t>
            </a:r>
            <a:endParaRPr sz="4000"/>
          </a:p>
        </p:txBody>
      </p:sp>
      <p:sp>
        <p:nvSpPr>
          <p:cNvPr id="143" name="object 1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520555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365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are these </a:t>
            </a:r>
            <a:r>
              <a:rPr sz="2800" spc="-10" dirty="0">
                <a:latin typeface="Verdana"/>
                <a:cs typeface="Verdana"/>
              </a:rPr>
              <a:t>aggregates represented </a:t>
            </a:r>
            <a:r>
              <a:rPr sz="2800" spc="-5" dirty="0">
                <a:latin typeface="Verdana"/>
                <a:cs typeface="Verdana"/>
              </a:rPr>
              <a:t>in </a:t>
            </a:r>
            <a:r>
              <a:rPr sz="2800" spc="-10" dirty="0">
                <a:latin typeface="Verdana"/>
                <a:cs typeface="Verdana"/>
              </a:rPr>
              <a:t>relational  databases?</a:t>
            </a:r>
            <a:endParaRPr lang="en-US" sz="2800" spc="-10" dirty="0">
              <a:latin typeface="Verdana"/>
              <a:cs typeface="Verdana"/>
            </a:endParaRPr>
          </a:p>
          <a:p>
            <a:pPr marR="508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latin typeface="Verdana"/>
                <a:cs typeface="Verdana"/>
              </a:rPr>
              <a:t>	</a:t>
            </a: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Join</a:t>
            </a:r>
            <a:endParaRPr sz="2800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4139" y="3764279"/>
            <a:ext cx="79578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365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benefits </a:t>
            </a:r>
            <a:r>
              <a:rPr sz="2800" spc="-5" dirty="0">
                <a:latin typeface="Verdana"/>
                <a:cs typeface="Verdana"/>
              </a:rPr>
              <a:t>are </a:t>
            </a:r>
            <a:r>
              <a:rPr sz="2800" spc="-10" dirty="0">
                <a:latin typeface="Verdana"/>
                <a:cs typeface="Verdana"/>
              </a:rPr>
              <a:t>gained from using these  aggregates </a:t>
            </a:r>
            <a:r>
              <a:rPr sz="2800" spc="-5" dirty="0">
                <a:latin typeface="Verdana"/>
                <a:cs typeface="Verdana"/>
              </a:rPr>
              <a:t>in </a:t>
            </a:r>
            <a:r>
              <a:rPr sz="2800" spc="-10" dirty="0">
                <a:latin typeface="Verdana"/>
                <a:cs typeface="Verdana"/>
              </a:rPr>
              <a:t>this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way?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04139" y="6324600"/>
            <a:ext cx="363982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ACID</a:t>
            </a:r>
            <a:r>
              <a:rPr sz="2800" spc="-5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Transactions</a:t>
            </a:r>
            <a:r>
              <a:rPr lang="en-US" sz="2800" spc="-10" dirty="0">
                <a:latin typeface="Verdana"/>
                <a:cs typeface="Verdana"/>
              </a:rPr>
              <a:t> </a:t>
            </a:r>
            <a:r>
              <a:rPr lang="en-US" sz="2800" spc="-10">
                <a:latin typeface="Verdana"/>
                <a:cs typeface="Verdana"/>
              </a:rPr>
              <a:t>(</a:t>
            </a:r>
            <a:r>
              <a:rPr lang="en-US" sz="2800" spc="-10">
                <a:solidFill>
                  <a:srgbClr val="C00000"/>
                </a:solidFill>
                <a:latin typeface="Verdana"/>
                <a:cs typeface="Verdana"/>
              </a:rPr>
              <a:t>atomicity</a:t>
            </a:r>
            <a:r>
              <a:rPr lang="en-US" sz="2800" spc="-10"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5852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Schemaless</a:t>
            </a:r>
            <a:r>
              <a:rPr sz="4000" spc="-60" dirty="0"/>
              <a:t> </a:t>
            </a:r>
            <a:r>
              <a:rPr sz="4000" spc="-10" dirty="0"/>
              <a:t>Databases</a:t>
            </a:r>
            <a:endParaRPr sz="4000"/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952990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Under this </a:t>
            </a:r>
            <a:r>
              <a:rPr sz="2800" spc="-5" dirty="0">
                <a:latin typeface="Verdana"/>
                <a:cs typeface="Verdana"/>
              </a:rPr>
              <a:t>model we do </a:t>
            </a:r>
            <a:r>
              <a:rPr sz="2800" spc="-10" dirty="0">
                <a:latin typeface="Verdana"/>
                <a:cs typeface="Verdana"/>
              </a:rPr>
              <a:t>not require 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schema</a:t>
            </a:r>
            <a:endParaRPr sz="28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5" dirty="0">
                <a:latin typeface="Verdana"/>
                <a:cs typeface="Verdana"/>
              </a:rPr>
              <a:t>How is </a:t>
            </a:r>
            <a:r>
              <a:rPr sz="2800" spc="-10" dirty="0">
                <a:latin typeface="Verdana"/>
                <a:cs typeface="Verdana"/>
              </a:rPr>
              <a:t>this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possible?</a:t>
            </a:r>
            <a:endParaRPr sz="28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Font typeface="Times New Roman"/>
              <a:buChar char="•"/>
              <a:tabLst>
                <a:tab pos="1155700" algn="l"/>
              </a:tabLst>
            </a:pPr>
            <a:r>
              <a:rPr sz="2800" spc="-10" dirty="0">
                <a:latin typeface="Verdana"/>
                <a:cs typeface="Verdana"/>
              </a:rPr>
              <a:t>Advantages?</a:t>
            </a:r>
            <a:endParaRPr lang="en-US" sz="2800" spc="-10" dirty="0">
              <a:latin typeface="Verdana"/>
              <a:cs typeface="Verdana"/>
            </a:endParaRPr>
          </a:p>
          <a:p>
            <a:pPr marL="927100" lvl="2">
              <a:lnSpc>
                <a:spcPct val="100000"/>
              </a:lnSpc>
              <a:tabLst>
                <a:tab pos="1155700" algn="l"/>
              </a:tabLst>
            </a:pPr>
            <a:r>
              <a:rPr lang="en-US" sz="2800" dirty="0">
                <a:solidFill>
                  <a:srgbClr val="FF0000"/>
                </a:solidFill>
                <a:latin typeface="Verdana"/>
                <a:cs typeface="Verdana"/>
              </a:rPr>
              <a:t>Not check means a lot faster (no more validation)</a:t>
            </a:r>
            <a:endParaRPr sz="280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Font typeface="Times New Roman"/>
              <a:buChar char="•"/>
              <a:tabLst>
                <a:tab pos="1155700" algn="l"/>
              </a:tabLst>
            </a:pPr>
            <a:r>
              <a:rPr sz="2800" spc="-10" dirty="0">
                <a:latin typeface="Verdana"/>
                <a:cs typeface="Verdana"/>
              </a:rPr>
              <a:t>Disadvantages?</a:t>
            </a:r>
            <a:endParaRPr lang="en-US" sz="2800" spc="-10" dirty="0">
              <a:latin typeface="Verdana"/>
              <a:cs typeface="Verdana"/>
            </a:endParaRPr>
          </a:p>
          <a:p>
            <a:pPr marL="927100" lvl="2">
              <a:lnSpc>
                <a:spcPct val="100000"/>
              </a:lnSpc>
              <a:tabLst>
                <a:tab pos="115570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Format</a:t>
            </a:r>
            <a:endParaRPr lang="en-US" sz="2800" spc="-10" dirty="0">
              <a:latin typeface="Verdana"/>
              <a:cs typeface="Verdana"/>
            </a:endParaRPr>
          </a:p>
          <a:p>
            <a:pPr marL="927100" lvl="2">
              <a:lnSpc>
                <a:spcPct val="100000"/>
              </a:lnSpc>
              <a:tabLst>
                <a:tab pos="1155700" algn="l"/>
              </a:tabLst>
            </a:pPr>
            <a:endParaRPr sz="2800" dirty="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4139" y="5471159"/>
            <a:ext cx="9954261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Are they </a:t>
            </a:r>
            <a:r>
              <a:rPr sz="2800" spc="-10" dirty="0">
                <a:latin typeface="Verdana"/>
                <a:cs typeface="Verdana"/>
              </a:rPr>
              <a:t>actually</a:t>
            </a:r>
            <a:r>
              <a:rPr sz="2800" spc="-60" dirty="0">
                <a:latin typeface="Verdana"/>
                <a:cs typeface="Verdana"/>
              </a:rPr>
              <a:t> </a:t>
            </a:r>
            <a:r>
              <a:rPr sz="2800" spc="-10" dirty="0" err="1">
                <a:latin typeface="Verdana"/>
                <a:cs typeface="Verdana"/>
              </a:rPr>
              <a:t>schemaless</a:t>
            </a:r>
            <a:r>
              <a:rPr sz="2800" spc="-10" dirty="0">
                <a:latin typeface="Verdana"/>
                <a:cs typeface="Verdana"/>
              </a:rPr>
              <a:t>?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	No. implied schema. I need to make sure the </a:t>
            </a:r>
            <a:r>
              <a:rPr lang="en-US" sz="2800" spc="-10" dirty="0" err="1">
                <a:solidFill>
                  <a:srgbClr val="FF0000"/>
                </a:solidFill>
                <a:latin typeface="Verdana"/>
                <a:cs typeface="Verdana"/>
              </a:rPr>
              <a:t>db</a:t>
            </a: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 is 	in schema </a:t>
            </a:r>
            <a:endParaRPr sz="28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431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Modeling for </a:t>
            </a:r>
            <a:r>
              <a:rPr sz="4000" spc="-5" dirty="0"/>
              <a:t>Data</a:t>
            </a:r>
            <a:r>
              <a:rPr sz="4000" spc="-65" dirty="0"/>
              <a:t> </a:t>
            </a:r>
            <a:r>
              <a:rPr sz="4000" spc="-10" dirty="0"/>
              <a:t>Access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37360" y="1554480"/>
            <a:ext cx="6297930" cy="576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2975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Distribution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80219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One </a:t>
            </a:r>
            <a:r>
              <a:rPr sz="2800" spc="-5" dirty="0">
                <a:latin typeface="Verdana"/>
                <a:cs typeface="Verdana"/>
              </a:rPr>
              <a:t>of the major </a:t>
            </a:r>
            <a:r>
              <a:rPr sz="2800" spc="-10" dirty="0">
                <a:latin typeface="Verdana"/>
                <a:cs typeface="Verdana"/>
              </a:rPr>
              <a:t>benefits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10" dirty="0">
                <a:latin typeface="Verdana"/>
                <a:cs typeface="Verdana"/>
              </a:rPr>
              <a:t>NoSQL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(why?)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Comes with one major</a:t>
            </a:r>
            <a:r>
              <a:rPr sz="2800" spc="1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drawback...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448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Single</a:t>
            </a:r>
            <a:r>
              <a:rPr sz="4000" spc="-70" dirty="0"/>
              <a:t> </a:t>
            </a:r>
            <a:r>
              <a:rPr sz="4000" spc="-10" dirty="0"/>
              <a:t>Server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7257415" cy="262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5" dirty="0">
                <a:latin typeface="Verdana"/>
                <a:cs typeface="Verdana"/>
              </a:rPr>
              <a:t>Is </a:t>
            </a:r>
            <a:r>
              <a:rPr sz="2800" spc="-10" dirty="0">
                <a:latin typeface="Verdana"/>
                <a:cs typeface="Verdana"/>
              </a:rPr>
              <a:t>this really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distribution?</a:t>
            </a:r>
            <a:r>
              <a:rPr lang="en-US" sz="2800" spc="-10" dirty="0">
                <a:latin typeface="Verdana"/>
                <a:cs typeface="Verdana"/>
              </a:rPr>
              <a:t> </a:t>
            </a:r>
          </a:p>
          <a:p>
            <a:pPr marL="12701">
              <a:lnSpc>
                <a:spcPct val="100000"/>
              </a:lnSpc>
              <a:spcBef>
                <a:spcPts val="100"/>
              </a:spcBef>
              <a:buSzPct val="58928"/>
              <a:tabLst>
                <a:tab pos="26543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Yes (distributed)</a:t>
            </a:r>
            <a:endParaRPr sz="2800" dirty="0">
              <a:solidFill>
                <a:srgbClr val="C0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Why might you </a:t>
            </a:r>
            <a:r>
              <a:rPr sz="2800" spc="-5" dirty="0">
                <a:latin typeface="Verdana"/>
                <a:cs typeface="Verdana"/>
              </a:rPr>
              <a:t>want </a:t>
            </a:r>
            <a:r>
              <a:rPr sz="2800" dirty="0">
                <a:latin typeface="Verdana"/>
                <a:cs typeface="Verdana"/>
              </a:rPr>
              <a:t>to </a:t>
            </a:r>
            <a:r>
              <a:rPr sz="2800" spc="-5" dirty="0">
                <a:latin typeface="Verdana"/>
                <a:cs typeface="Verdana"/>
              </a:rPr>
              <a:t>do it </a:t>
            </a:r>
            <a:r>
              <a:rPr sz="2800" spc="-10" dirty="0">
                <a:latin typeface="Verdana"/>
                <a:cs typeface="Verdana"/>
              </a:rPr>
              <a:t>this</a:t>
            </a:r>
            <a:r>
              <a:rPr sz="2800" spc="-6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way?</a:t>
            </a:r>
            <a:endParaRPr lang="en-US" sz="2800" spc="-5" dirty="0">
              <a:latin typeface="Verdana"/>
              <a:cs typeface="Verdana"/>
            </a:endParaRPr>
          </a:p>
          <a:p>
            <a:pPr marL="12700">
              <a:buSzPct val="75000"/>
              <a:tabLst>
                <a:tab pos="336550" algn="l"/>
              </a:tabLst>
            </a:pPr>
            <a:r>
              <a:rPr lang="en-US" sz="2800" dirty="0">
                <a:solidFill>
                  <a:srgbClr val="C00000"/>
                </a:solidFill>
              </a:rPr>
              <a:t>	Relational </a:t>
            </a:r>
            <a:r>
              <a:rPr lang="en-US" sz="2800" dirty="0" err="1">
                <a:solidFill>
                  <a:srgbClr val="C00000"/>
                </a:solidFill>
              </a:rPr>
              <a:t>db</a:t>
            </a:r>
            <a:r>
              <a:rPr lang="en-US" sz="2800" dirty="0">
                <a:solidFill>
                  <a:srgbClr val="C00000"/>
                </a:solidFill>
              </a:rPr>
              <a:t> for single server</a:t>
            </a: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2306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Sharding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4819" y="1515110"/>
            <a:ext cx="9136380" cy="5982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319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Why</a:t>
            </a:r>
            <a:r>
              <a:rPr sz="4000" spc="-95" dirty="0"/>
              <a:t> </a:t>
            </a:r>
            <a:r>
              <a:rPr sz="4000" spc="-5" dirty="0"/>
              <a:t>NoSQL?</a:t>
            </a:r>
            <a:endParaRPr sz="4000"/>
          </a:p>
        </p:txBody>
      </p:sp>
      <p:sp>
        <p:nvSpPr>
          <p:cNvPr id="142" name="object 142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2</a:t>
            </a:fld>
            <a:endParaRPr sz="13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4138" y="1631950"/>
            <a:ext cx="9342121" cy="1762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Better </a:t>
            </a:r>
            <a:r>
              <a:rPr sz="2800" spc="-10" dirty="0">
                <a:latin typeface="Verdana"/>
                <a:cs typeface="Verdana"/>
              </a:rPr>
              <a:t>question: </a:t>
            </a:r>
            <a:r>
              <a:rPr sz="2800" spc="-5" dirty="0">
                <a:latin typeface="Verdana"/>
                <a:cs typeface="Verdana"/>
              </a:rPr>
              <a:t>why </a:t>
            </a:r>
            <a:r>
              <a:rPr sz="2800" spc="-10" dirty="0">
                <a:latin typeface="Verdana"/>
                <a:cs typeface="Verdana"/>
              </a:rPr>
              <a:t>relational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databases?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latin typeface="Verdana"/>
                <a:cs typeface="Verdana"/>
              </a:rPr>
              <a:t>	</a:t>
            </a: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1. a lot of resources based on relational </a:t>
            </a:r>
            <a:r>
              <a:rPr lang="en-US" sz="2800" spc="-10" dirty="0" err="1">
                <a:solidFill>
                  <a:srgbClr val="C00000"/>
                </a:solidFill>
                <a:latin typeface="Verdana"/>
                <a:cs typeface="Verdana"/>
              </a:rPr>
              <a:t>db</a:t>
            </a:r>
            <a:endParaRPr lang="en-US" sz="2800" spc="-1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12700"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2. the organizational structure is pretty simple and intuitive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104139" y="6751319"/>
            <a:ext cx="96697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Sadalage, Fowler, “NoSQL Distilled: </a:t>
            </a:r>
            <a:r>
              <a:rPr sz="2800" dirty="0">
                <a:latin typeface="Verdana"/>
                <a:cs typeface="Verdana"/>
              </a:rPr>
              <a:t>A </a:t>
            </a:r>
            <a:r>
              <a:rPr sz="2800" spc="-10" dirty="0">
                <a:latin typeface="Verdana"/>
                <a:cs typeface="Verdana"/>
              </a:rPr>
              <a:t>Brief Guide </a:t>
            </a:r>
            <a:r>
              <a:rPr sz="2800" spc="-5" dirty="0">
                <a:latin typeface="Verdana"/>
                <a:cs typeface="Verdana"/>
              </a:rPr>
              <a:t>to  </a:t>
            </a:r>
            <a:r>
              <a:rPr sz="2800" spc="-10" dirty="0">
                <a:latin typeface="Verdana"/>
                <a:cs typeface="Verdana"/>
              </a:rPr>
              <a:t>the Emerging World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10" dirty="0">
                <a:latin typeface="Verdana"/>
                <a:cs typeface="Verdana"/>
              </a:rPr>
              <a:t>Polyglot Persistence”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2012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17093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2306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Sharding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379585" cy="258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What is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spc="-10" dirty="0">
                <a:latin typeface="Verdana"/>
                <a:cs typeface="Verdana"/>
              </a:rPr>
              <a:t>ideal </a:t>
            </a:r>
            <a:r>
              <a:rPr sz="2800" spc="-5" dirty="0">
                <a:latin typeface="Verdana"/>
                <a:cs typeface="Verdana"/>
              </a:rPr>
              <a:t>case for </a:t>
            </a:r>
            <a:r>
              <a:rPr sz="2800" dirty="0">
                <a:latin typeface="Verdana"/>
                <a:cs typeface="Verdana"/>
              </a:rPr>
              <a:t># </a:t>
            </a:r>
            <a:r>
              <a:rPr sz="2800" spc="-5" dirty="0">
                <a:latin typeface="Verdana"/>
                <a:cs typeface="Verdana"/>
              </a:rPr>
              <a:t>of users </a:t>
            </a:r>
            <a:r>
              <a:rPr sz="2800" dirty="0">
                <a:latin typeface="Verdana"/>
                <a:cs typeface="Verdana"/>
              </a:rPr>
              <a:t>/</a:t>
            </a:r>
            <a:r>
              <a:rPr sz="2800" spc="-6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servers?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do </a:t>
            </a:r>
            <a:r>
              <a:rPr sz="2800" dirty="0">
                <a:latin typeface="Verdana"/>
                <a:cs typeface="Verdana"/>
              </a:rPr>
              <a:t>we </a:t>
            </a:r>
            <a:r>
              <a:rPr sz="2800" spc="-10" dirty="0">
                <a:latin typeface="Verdana"/>
                <a:cs typeface="Verdana"/>
              </a:rPr>
              <a:t>decide how </a:t>
            </a:r>
            <a:r>
              <a:rPr sz="2800" spc="-5" dirty="0">
                <a:latin typeface="Verdana"/>
                <a:cs typeface="Verdana"/>
              </a:rPr>
              <a:t>to </a:t>
            </a:r>
            <a:r>
              <a:rPr sz="2800" spc="-10" dirty="0">
                <a:latin typeface="Verdana"/>
                <a:cs typeface="Verdana"/>
              </a:rPr>
              <a:t>split up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-10" dirty="0">
                <a:latin typeface="Verdana"/>
                <a:cs typeface="Verdana"/>
              </a:rPr>
              <a:t> data?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What data </a:t>
            </a:r>
            <a:r>
              <a:rPr sz="2800" spc="-10" dirty="0">
                <a:latin typeface="Verdana"/>
                <a:cs typeface="Verdana"/>
              </a:rPr>
              <a:t>will commonly </a:t>
            </a:r>
            <a:r>
              <a:rPr sz="2800" spc="-5" dirty="0">
                <a:latin typeface="Verdana"/>
                <a:cs typeface="Verdana"/>
              </a:rPr>
              <a:t>be </a:t>
            </a:r>
            <a:r>
              <a:rPr sz="2800" spc="-10" dirty="0">
                <a:latin typeface="Verdana"/>
                <a:cs typeface="Verdana"/>
              </a:rPr>
              <a:t>accessed</a:t>
            </a:r>
            <a:r>
              <a:rPr sz="2800" spc="1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together?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</a:t>
            </a:r>
            <a:r>
              <a:rPr sz="2800" spc="-5" dirty="0">
                <a:latin typeface="Verdana"/>
                <a:cs typeface="Verdana"/>
              </a:rPr>
              <a:t>can we </a:t>
            </a:r>
            <a:r>
              <a:rPr sz="2800" spc="-10" dirty="0">
                <a:latin typeface="Verdana"/>
                <a:cs typeface="Verdana"/>
              </a:rPr>
              <a:t>use </a:t>
            </a:r>
            <a:r>
              <a:rPr sz="2800" dirty="0">
                <a:latin typeface="Verdana"/>
                <a:cs typeface="Verdana"/>
              </a:rPr>
              <a:t>to </a:t>
            </a:r>
            <a:r>
              <a:rPr sz="2800" spc="-10" dirty="0">
                <a:latin typeface="Verdana"/>
                <a:cs typeface="Verdana"/>
              </a:rPr>
              <a:t>help us </a:t>
            </a:r>
            <a:r>
              <a:rPr sz="2800" spc="-5" dirty="0">
                <a:latin typeface="Verdana"/>
                <a:cs typeface="Verdana"/>
              </a:rPr>
              <a:t>perform </a:t>
            </a:r>
            <a:r>
              <a:rPr sz="2800" spc="-10" dirty="0">
                <a:latin typeface="Verdana"/>
                <a:cs typeface="Verdana"/>
              </a:rPr>
              <a:t>these</a:t>
            </a:r>
            <a:r>
              <a:rPr sz="2800" spc="-5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tasks?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320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Master-Slave</a:t>
            </a:r>
            <a:r>
              <a:rPr sz="4000" spc="-55" dirty="0"/>
              <a:t> </a:t>
            </a:r>
            <a:r>
              <a:rPr sz="4000" spc="-10" dirty="0"/>
              <a:t>Replication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30580" y="1550669"/>
            <a:ext cx="8496300" cy="5947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320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Master-Slave</a:t>
            </a:r>
            <a:r>
              <a:rPr sz="4000" spc="-55" dirty="0"/>
              <a:t> </a:t>
            </a:r>
            <a:r>
              <a:rPr sz="4000" spc="-10" dirty="0"/>
              <a:t>Replication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493250" cy="262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 </a:t>
            </a:r>
            <a:r>
              <a:rPr sz="2800" spc="-5" dirty="0">
                <a:latin typeface="Verdana"/>
                <a:cs typeface="Verdana"/>
              </a:rPr>
              <a:t>affect </a:t>
            </a:r>
            <a:r>
              <a:rPr sz="2800" spc="-10" dirty="0">
                <a:latin typeface="Verdana"/>
                <a:cs typeface="Verdana"/>
              </a:rPr>
              <a:t>performance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10" dirty="0">
                <a:latin typeface="Verdana"/>
                <a:cs typeface="Verdana"/>
              </a:rPr>
              <a:t>reads?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Writes?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 </a:t>
            </a:r>
            <a:r>
              <a:rPr sz="2800" spc="-5" dirty="0">
                <a:latin typeface="Verdana"/>
                <a:cs typeface="Verdana"/>
              </a:rPr>
              <a:t>affect data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resilience?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about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consistency?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inconsistency exists </a:t>
            </a:r>
            <a:endParaRPr sz="2800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203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Peer-to-Peer</a:t>
            </a:r>
            <a:r>
              <a:rPr sz="4000" spc="-45" dirty="0"/>
              <a:t> </a:t>
            </a:r>
            <a:r>
              <a:rPr sz="4000" spc="-10" dirty="0"/>
              <a:t>Replication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56259" y="1461769"/>
            <a:ext cx="8679180" cy="612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203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Peer-to-Peer</a:t>
            </a:r>
            <a:r>
              <a:rPr sz="4000" spc="-45" dirty="0"/>
              <a:t> </a:t>
            </a:r>
            <a:r>
              <a:rPr sz="4000" spc="-10" dirty="0"/>
              <a:t>Replication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493250" cy="304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 </a:t>
            </a:r>
            <a:r>
              <a:rPr sz="2800" spc="-5" dirty="0">
                <a:latin typeface="Verdana"/>
                <a:cs typeface="Verdana"/>
              </a:rPr>
              <a:t>affect </a:t>
            </a:r>
            <a:r>
              <a:rPr sz="2800" spc="-10" dirty="0">
                <a:latin typeface="Verdana"/>
                <a:cs typeface="Verdana"/>
              </a:rPr>
              <a:t>performance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10" dirty="0">
                <a:latin typeface="Verdana"/>
                <a:cs typeface="Verdana"/>
              </a:rPr>
              <a:t>reads?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Writes?</a:t>
            </a:r>
            <a:endParaRPr sz="2800" dirty="0">
              <a:latin typeface="Verdana"/>
              <a:cs typeface="Verdana"/>
            </a:endParaRPr>
          </a:p>
          <a:p>
            <a:pPr marL="12700">
              <a:spcBef>
                <a:spcPts val="25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write/write conflicts</a:t>
            </a:r>
          </a:p>
          <a:p>
            <a:pPr marL="12700">
              <a:spcBef>
                <a:spcPts val="25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</a:t>
            </a:r>
            <a:endParaRPr sz="2800" spc="-1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 </a:t>
            </a:r>
            <a:r>
              <a:rPr sz="2800" spc="-5" dirty="0">
                <a:latin typeface="Verdana"/>
                <a:cs typeface="Verdana"/>
              </a:rPr>
              <a:t>affect data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resilience?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about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consistency?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10" dirty="0">
                <a:latin typeface="Verdana"/>
                <a:cs typeface="Verdana"/>
              </a:rPr>
              <a:t>	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4912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Combinations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39090" y="1463039"/>
            <a:ext cx="9353550" cy="603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5045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Update</a:t>
            </a:r>
            <a:r>
              <a:rPr sz="4000" spc="-75" dirty="0"/>
              <a:t> </a:t>
            </a:r>
            <a:r>
              <a:rPr sz="4000" spc="-10" dirty="0"/>
              <a:t>Consistency</a:t>
            </a:r>
            <a:endParaRPr sz="4000" dirty="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564370" cy="304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65430"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Imagine </a:t>
            </a:r>
            <a:r>
              <a:rPr sz="2800" spc="-5" dirty="0">
                <a:latin typeface="Verdana"/>
                <a:cs typeface="Verdana"/>
              </a:rPr>
              <a:t>two </a:t>
            </a:r>
            <a:r>
              <a:rPr sz="2800" spc="-10" dirty="0">
                <a:latin typeface="Verdana"/>
                <a:cs typeface="Verdana"/>
              </a:rPr>
              <a:t>people </a:t>
            </a:r>
            <a:r>
              <a:rPr sz="2800" spc="-5" dirty="0">
                <a:latin typeface="Verdana"/>
                <a:cs typeface="Verdana"/>
              </a:rPr>
              <a:t>try </a:t>
            </a:r>
            <a:r>
              <a:rPr sz="2800" dirty="0">
                <a:latin typeface="Verdana"/>
                <a:cs typeface="Verdana"/>
              </a:rPr>
              <a:t>to </a:t>
            </a:r>
            <a:r>
              <a:rPr sz="2800" spc="-10" dirty="0">
                <a:latin typeface="Verdana"/>
                <a:cs typeface="Verdana"/>
              </a:rPr>
              <a:t>update </a:t>
            </a:r>
            <a:r>
              <a:rPr sz="2800" spc="-5" dirty="0">
                <a:latin typeface="Verdana"/>
                <a:cs typeface="Verdana"/>
              </a:rPr>
              <a:t>the same </a:t>
            </a:r>
            <a:r>
              <a:rPr sz="2800" spc="-10" dirty="0">
                <a:latin typeface="Verdana"/>
                <a:cs typeface="Verdana"/>
              </a:rPr>
              <a:t>piece </a:t>
            </a:r>
            <a:r>
              <a:rPr sz="2800" spc="-5" dirty="0">
                <a:latin typeface="Verdana"/>
                <a:cs typeface="Verdana"/>
              </a:rPr>
              <a:t>of  data at the same</a:t>
            </a:r>
            <a:r>
              <a:rPr sz="2800" spc="-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time</a:t>
            </a:r>
            <a:r>
              <a:rPr lang="en-US" sz="2800" spc="-10" dirty="0">
                <a:latin typeface="Verdana"/>
                <a:cs typeface="Verdana"/>
              </a:rPr>
              <a:t>(</a:t>
            </a:r>
            <a:r>
              <a:rPr lang="en-US" sz="2800" dirty="0"/>
              <a:t>Write/Write conflicts - Transaction</a:t>
            </a:r>
            <a:r>
              <a:rPr lang="en-US" sz="2800" spc="-10" dirty="0"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5" dirty="0">
                <a:latin typeface="Verdana"/>
                <a:cs typeface="Verdana"/>
              </a:rPr>
              <a:t>What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happens?</a:t>
            </a:r>
            <a:endParaRPr sz="28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5" dirty="0">
                <a:latin typeface="Verdana"/>
                <a:cs typeface="Verdana"/>
              </a:rPr>
              <a:t>What </a:t>
            </a:r>
            <a:r>
              <a:rPr sz="2800" dirty="0">
                <a:latin typeface="Verdana"/>
                <a:cs typeface="Verdana"/>
              </a:rPr>
              <a:t>do </a:t>
            </a:r>
            <a:r>
              <a:rPr sz="2800" spc="-5" dirty="0">
                <a:latin typeface="Verdana"/>
                <a:cs typeface="Verdana"/>
              </a:rPr>
              <a:t>we want to</a:t>
            </a:r>
            <a:r>
              <a:rPr sz="2800" spc="-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happen?</a:t>
            </a:r>
            <a:r>
              <a:rPr lang="en-US" sz="2800" spc="-10" dirty="0">
                <a:latin typeface="Verdana"/>
                <a:cs typeface="Verdana"/>
              </a:rPr>
              <a:t> (exam)</a:t>
            </a:r>
            <a:endParaRPr sz="28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Pessimistic vs.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Optimistic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10" dirty="0">
                <a:latin typeface="Verdana"/>
                <a:cs typeface="Verdana"/>
              </a:rPr>
              <a:t>	- relational </a:t>
            </a:r>
            <a:r>
              <a:rPr lang="en-US" sz="2800" spc="-10" dirty="0" err="1">
                <a:latin typeface="Verdana"/>
                <a:cs typeface="Verdana"/>
              </a:rPr>
              <a:t>db</a:t>
            </a:r>
            <a:r>
              <a:rPr lang="en-US" sz="2800" spc="-10" dirty="0">
                <a:latin typeface="Verdana"/>
                <a:cs typeface="Verdana"/>
              </a:rPr>
              <a:t> is very pessimistic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4350" y="7525132"/>
            <a:ext cx="105410" cy="2006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300" dirty="0">
                <a:latin typeface="Verdana"/>
                <a:cs typeface="Verdana"/>
              </a:rPr>
              <a:t>2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514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Read</a:t>
            </a:r>
            <a:r>
              <a:rPr sz="4000" spc="-75" dirty="0"/>
              <a:t> </a:t>
            </a:r>
            <a:r>
              <a:rPr sz="4000" spc="-10" dirty="0"/>
              <a:t>Consistency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548640" y="1463039"/>
            <a:ext cx="8957310" cy="629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95828" y="7512432"/>
            <a:ext cx="1308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latin typeface="Verdana"/>
                <a:cs typeface="Verdana"/>
              </a:rPr>
              <a:t>7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E3810-83D0-C440-BC1A-3EF5B427D7A3}"/>
              </a:ext>
            </a:extLst>
          </p:cNvPr>
          <p:cNvSpPr/>
          <p:nvPr/>
        </p:nvSpPr>
        <p:spPr>
          <a:xfrm>
            <a:off x="4997478" y="934204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disagreement happens, just read again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514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Read</a:t>
            </a:r>
            <a:r>
              <a:rPr sz="4000" spc="-75" dirty="0"/>
              <a:t> </a:t>
            </a:r>
            <a:r>
              <a:rPr sz="4000" spc="-10" dirty="0"/>
              <a:t>Consistency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950451" cy="3490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65430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Logical</a:t>
            </a:r>
            <a:r>
              <a:rPr sz="2800" spc="-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</a:t>
            </a:r>
            <a:endParaRPr sz="28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5" dirty="0">
                <a:latin typeface="Verdana"/>
                <a:cs typeface="Verdana"/>
              </a:rPr>
              <a:t>How do </a:t>
            </a:r>
            <a:r>
              <a:rPr sz="2800" spc="-10" dirty="0">
                <a:latin typeface="Verdana"/>
                <a:cs typeface="Verdana"/>
              </a:rPr>
              <a:t>relational </a:t>
            </a:r>
            <a:r>
              <a:rPr sz="2800" spc="-5" dirty="0">
                <a:latin typeface="Verdana"/>
                <a:cs typeface="Verdana"/>
              </a:rPr>
              <a:t>DBs </a:t>
            </a:r>
            <a:r>
              <a:rPr sz="2800" spc="-10" dirty="0">
                <a:latin typeface="Verdana"/>
                <a:cs typeface="Verdana"/>
              </a:rPr>
              <a:t>handle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this?</a:t>
            </a:r>
            <a:endParaRPr sz="28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Times New Roman"/>
              <a:buChar char="–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NoSQL handle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it?</a:t>
            </a: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(gamble, “trade-off”)</a:t>
            </a:r>
            <a:endParaRPr sz="280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10" dirty="0">
                <a:latin typeface="Verdana"/>
                <a:cs typeface="Verdana"/>
              </a:rPr>
              <a:t>Inconsistency window</a:t>
            </a:r>
            <a:endParaRPr sz="28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Times New Roman"/>
              <a:buChar char="–"/>
            </a:pPr>
            <a:endParaRPr sz="2900" dirty="0">
              <a:latin typeface="Times New Roman"/>
              <a:cs typeface="Times New Roman"/>
            </a:endParaRPr>
          </a:p>
          <a:p>
            <a:pPr marL="336550" marR="5080" indent="-3365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replication complicate this kind </a:t>
            </a:r>
            <a:r>
              <a:rPr sz="2800" spc="-5" dirty="0">
                <a:latin typeface="Verdana"/>
                <a:cs typeface="Verdana"/>
              </a:rPr>
              <a:t>of  </a:t>
            </a:r>
            <a:r>
              <a:rPr sz="2800" spc="-10" dirty="0">
                <a:latin typeface="Verdana"/>
                <a:cs typeface="Verdana"/>
              </a:rPr>
              <a:t>consistency?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514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Read</a:t>
            </a:r>
            <a:r>
              <a:rPr sz="4000" spc="-75" dirty="0"/>
              <a:t> </a:t>
            </a:r>
            <a:r>
              <a:rPr sz="4000" spc="-10" dirty="0"/>
              <a:t>Consistency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040" y="1463039"/>
            <a:ext cx="9372600" cy="6035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8977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Problems </a:t>
            </a:r>
            <a:r>
              <a:rPr sz="4000" spc="-5" dirty="0"/>
              <a:t>with the </a:t>
            </a:r>
            <a:r>
              <a:rPr sz="4000" spc="-10" dirty="0"/>
              <a:t>Relational</a:t>
            </a:r>
            <a:r>
              <a:rPr sz="4000" spc="-55" dirty="0"/>
              <a:t> </a:t>
            </a:r>
            <a:r>
              <a:rPr sz="4000" spc="-10" dirty="0"/>
              <a:t>Model</a:t>
            </a:r>
            <a:endParaRPr sz="400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4143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Impedance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Mismatch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48640" y="2103120"/>
            <a:ext cx="877824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2" name="object 142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3</a:t>
            </a:fld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514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Read</a:t>
            </a:r>
            <a:r>
              <a:rPr sz="4000" spc="-75" dirty="0"/>
              <a:t> </a:t>
            </a:r>
            <a:r>
              <a:rPr sz="4000" spc="-10" dirty="0"/>
              <a:t>Consistency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954261" cy="17517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Read-your-writes</a:t>
            </a:r>
            <a:r>
              <a:rPr sz="2800" spc="-4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</a:t>
            </a:r>
            <a:r>
              <a:rPr lang="en-US" sz="2800" spc="-10" dirty="0"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(read the same copy)</a:t>
            </a:r>
            <a:endParaRPr sz="2800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Session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</a:t>
            </a:r>
            <a:r>
              <a:rPr lang="en-US" sz="2800" spc="-10" dirty="0"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(of the same server)</a:t>
            </a:r>
            <a:endParaRPr sz="280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10" dirty="0">
                <a:latin typeface="Verdana"/>
                <a:cs typeface="Verdana"/>
              </a:rPr>
              <a:t>Sticky</a:t>
            </a:r>
            <a:r>
              <a:rPr sz="2800" spc="1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Sessions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5411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Relaxing</a:t>
            </a:r>
            <a:r>
              <a:rPr sz="4000" spc="-65" dirty="0"/>
              <a:t> </a:t>
            </a:r>
            <a:r>
              <a:rPr sz="4000" spc="-10" dirty="0"/>
              <a:t>Consistency</a:t>
            </a:r>
            <a:endParaRPr sz="4000"/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86086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65430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5" dirty="0">
                <a:latin typeface="Verdana"/>
                <a:cs typeface="Verdana"/>
              </a:rPr>
              <a:t>It is always </a:t>
            </a:r>
            <a:r>
              <a:rPr sz="2800" spc="-10" dirty="0">
                <a:latin typeface="Verdana"/>
                <a:cs typeface="Verdana"/>
              </a:rPr>
              <a:t>possible </a:t>
            </a:r>
            <a:r>
              <a:rPr sz="2800" dirty="0">
                <a:latin typeface="Verdana"/>
                <a:cs typeface="Verdana"/>
              </a:rPr>
              <a:t>to </a:t>
            </a:r>
            <a:r>
              <a:rPr sz="2800" spc="-10" dirty="0">
                <a:latin typeface="Verdana"/>
                <a:cs typeface="Verdana"/>
              </a:rPr>
              <a:t>design </a:t>
            </a:r>
            <a:r>
              <a:rPr sz="2800" dirty="0">
                <a:latin typeface="Verdana"/>
                <a:cs typeface="Verdana"/>
              </a:rPr>
              <a:t>a </a:t>
            </a:r>
            <a:r>
              <a:rPr sz="2800" spc="-5" dirty="0">
                <a:latin typeface="Verdana"/>
                <a:cs typeface="Verdana"/>
              </a:rPr>
              <a:t>system that</a:t>
            </a:r>
            <a:r>
              <a:rPr sz="2800" spc="-1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is  consistent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Why </a:t>
            </a:r>
            <a:r>
              <a:rPr sz="2800" spc="-10" dirty="0">
                <a:latin typeface="Verdana"/>
                <a:cs typeface="Verdana"/>
              </a:rPr>
              <a:t>might </a:t>
            </a:r>
            <a:r>
              <a:rPr sz="2800" spc="-5" dirty="0">
                <a:latin typeface="Verdana"/>
                <a:cs typeface="Verdana"/>
              </a:rPr>
              <a:t>we want to </a:t>
            </a:r>
            <a:r>
              <a:rPr sz="2800" spc="-10" dirty="0">
                <a:latin typeface="Verdana"/>
                <a:cs typeface="Verdana"/>
              </a:rPr>
              <a:t>sacrifice</a:t>
            </a:r>
            <a:r>
              <a:rPr sz="2800" spc="1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this?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4139" y="4191000"/>
            <a:ext cx="4464050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CAP</a:t>
            </a:r>
            <a:r>
              <a:rPr sz="2800" spc="-7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Theorem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dirty="0">
                <a:latin typeface="Verdana"/>
                <a:cs typeface="Verdana"/>
              </a:rPr>
              <a:t>	Consistency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dirty="0">
                <a:latin typeface="Verdana"/>
                <a:cs typeface="Verdana"/>
              </a:rPr>
              <a:t>	Availability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altLang="zh-CN" sz="2800" dirty="0">
                <a:latin typeface="Verdana"/>
                <a:cs typeface="Verdana"/>
              </a:rPr>
              <a:t>	Partition-Tolerance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802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Partition</a:t>
            </a:r>
            <a:r>
              <a:rPr sz="4000" spc="-55" dirty="0"/>
              <a:t> </a:t>
            </a:r>
            <a:r>
              <a:rPr sz="4000" spc="-10" dirty="0"/>
              <a:t>Tolerance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07669" y="1463039"/>
            <a:ext cx="9193530" cy="6035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4664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CAP</a:t>
            </a:r>
            <a:r>
              <a:rPr sz="4000" spc="-75" dirty="0"/>
              <a:t> </a:t>
            </a:r>
            <a:r>
              <a:rPr sz="4000" spc="-10" dirty="0"/>
              <a:t>Theorem</a:t>
            </a:r>
            <a:endParaRPr sz="400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08748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65430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10" dirty="0">
                <a:latin typeface="Verdana"/>
                <a:cs typeface="Verdana"/>
              </a:rPr>
              <a:t>What is </a:t>
            </a:r>
            <a:r>
              <a:rPr sz="2800" spc="-5" dirty="0">
                <a:latin typeface="Verdana"/>
                <a:cs typeface="Verdana"/>
              </a:rPr>
              <a:t>an </a:t>
            </a:r>
            <a:r>
              <a:rPr sz="2800" spc="-10" dirty="0">
                <a:latin typeface="Verdana"/>
                <a:cs typeface="Verdana"/>
              </a:rPr>
              <a:t>example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dirty="0">
                <a:latin typeface="Verdana"/>
                <a:cs typeface="Verdana"/>
              </a:rPr>
              <a:t>a </a:t>
            </a:r>
            <a:r>
              <a:rPr sz="2800" spc="-5" dirty="0">
                <a:latin typeface="Verdana"/>
                <a:cs typeface="Verdana"/>
              </a:rPr>
              <a:t>system </a:t>
            </a:r>
            <a:r>
              <a:rPr sz="2800" spc="-10" dirty="0">
                <a:latin typeface="Verdana"/>
                <a:cs typeface="Verdana"/>
              </a:rPr>
              <a:t>without partition  tolerance?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10" dirty="0">
                <a:latin typeface="Verdana"/>
                <a:cs typeface="Verdana"/>
              </a:rPr>
              <a:t>Should </a:t>
            </a:r>
            <a:r>
              <a:rPr sz="2800" spc="-5" dirty="0">
                <a:latin typeface="Verdana"/>
                <a:cs typeface="Verdana"/>
              </a:rPr>
              <a:t>we aim for</a:t>
            </a:r>
            <a:r>
              <a:rPr sz="2800" spc="10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this?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dirty="0">
                <a:latin typeface="Verdana"/>
                <a:cs typeface="Verdana"/>
              </a:rPr>
              <a:t>It </a:t>
            </a:r>
            <a:r>
              <a:rPr sz="2800" spc="-10" dirty="0">
                <a:latin typeface="Verdana"/>
                <a:cs typeface="Verdana"/>
              </a:rPr>
              <a:t>is all about </a:t>
            </a:r>
            <a:r>
              <a:rPr sz="2800" spc="-5" dirty="0">
                <a:latin typeface="Verdana"/>
                <a:cs typeface="Verdana"/>
              </a:rPr>
              <a:t>the trade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off!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4664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CAP</a:t>
            </a:r>
            <a:r>
              <a:rPr sz="4000" spc="-75" dirty="0"/>
              <a:t> </a:t>
            </a:r>
            <a:r>
              <a:rPr sz="4000" spc="-10" dirty="0"/>
              <a:t>Theorem</a:t>
            </a:r>
            <a:endParaRPr sz="4000"/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6374765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SzPct val="58928"/>
              <a:buFont typeface="Wingdings"/>
              <a:buChar char=""/>
              <a:tabLst>
                <a:tab pos="26543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can </a:t>
            </a:r>
            <a:r>
              <a:rPr sz="2800" spc="-5" dirty="0">
                <a:latin typeface="Verdana"/>
                <a:cs typeface="Verdana"/>
              </a:rPr>
              <a:t>we </a:t>
            </a:r>
            <a:r>
              <a:rPr sz="2800" spc="-10" dirty="0">
                <a:latin typeface="Verdana"/>
                <a:cs typeface="Verdana"/>
              </a:rPr>
              <a:t>improve</a:t>
            </a:r>
            <a:r>
              <a:rPr sz="2800" spc="-5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consistency?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lang="en-US" sz="2800" spc="-5" dirty="0">
                <a:solidFill>
                  <a:srgbClr val="FF0000"/>
                </a:solidFill>
                <a:latin typeface="Verdana"/>
                <a:cs typeface="Verdana"/>
              </a:rPr>
              <a:t>	Remove copies </a:t>
            </a:r>
            <a:endParaRPr sz="2800" spc="-5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336550" indent="-323850">
              <a:lnSpc>
                <a:spcPct val="100000"/>
              </a:lnSpc>
              <a:spcBef>
                <a:spcPts val="281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can we </a:t>
            </a:r>
            <a:r>
              <a:rPr sz="2800" spc="-10" dirty="0">
                <a:latin typeface="Verdana"/>
                <a:cs typeface="Verdana"/>
              </a:rPr>
              <a:t>improve</a:t>
            </a:r>
            <a:r>
              <a:rPr sz="2800" spc="-5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availability?</a:t>
            </a:r>
            <a:endParaRPr lang="en-US" sz="2800" spc="-10" dirty="0">
              <a:latin typeface="Verdana"/>
              <a:cs typeface="Verdana"/>
            </a:endParaRPr>
          </a:p>
          <a:p>
            <a:pPr marL="0" lvl="1">
              <a:buSzPct val="75000"/>
              <a:tabLst>
                <a:tab pos="336550" algn="l"/>
              </a:tabLst>
            </a:pPr>
            <a:r>
              <a:rPr lang="en-US" sz="2800" spc="-5" dirty="0">
                <a:solidFill>
                  <a:srgbClr val="FF0000"/>
                </a:solidFill>
                <a:latin typeface="Verdana"/>
                <a:cs typeface="Verdana"/>
              </a:rPr>
              <a:t>		Add copies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104139" y="4617720"/>
            <a:ext cx="41338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Inconsistent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writes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What </a:t>
            </a:r>
            <a:r>
              <a:rPr sz="2800" spc="-10" dirty="0">
                <a:latin typeface="Verdana"/>
                <a:cs typeface="Verdana"/>
              </a:rPr>
              <a:t>about</a:t>
            </a:r>
            <a:r>
              <a:rPr sz="2800" spc="8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reads?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23488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/>
              <a:t>Quorums</a:t>
            </a:r>
            <a:endParaRPr sz="4000" dirty="0"/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8209915" cy="393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3850"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How many nodes do we actually need to get  consistency?</a:t>
            </a:r>
            <a:endParaRPr lang="en-US" sz="2800" spc="-10" dirty="0">
              <a:latin typeface="Verdana"/>
              <a:cs typeface="Verdana"/>
            </a:endParaRPr>
          </a:p>
          <a:p>
            <a:pPr marL="12700" marR="5080"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	Simple majority </a:t>
            </a:r>
            <a:endParaRPr sz="2800" spc="-1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Write quorums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Replication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factor</a:t>
            </a:r>
            <a:endParaRPr lang="en-US" sz="2800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Verdana"/>
                <a:cs typeface="Verdana"/>
              </a:rPr>
              <a:t>	3 (empirical)</a:t>
            </a:r>
            <a:endParaRPr sz="2800" spc="-10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 </a:t>
            </a:r>
            <a:r>
              <a:rPr sz="2800" spc="-5" dirty="0">
                <a:latin typeface="Verdana"/>
                <a:cs typeface="Verdana"/>
              </a:rPr>
              <a:t>affect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reads?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4B4B-85A1-FF4F-8731-71B9EF2F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6914515" cy="741680"/>
          </a:xfrm>
        </p:spPr>
        <p:txBody>
          <a:bodyPr/>
          <a:lstStyle/>
          <a:p>
            <a:r>
              <a:rPr lang="en-US" dirty="0"/>
              <a:t>Review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E5A45-5E11-674B-BC58-186D85B77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3" t="25758" r="10606" b="9596"/>
          <a:stretch/>
        </p:blipFill>
        <p:spPr>
          <a:xfrm>
            <a:off x="228600" y="1503680"/>
            <a:ext cx="845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3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6755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Application vs.</a:t>
            </a:r>
            <a:r>
              <a:rPr sz="4000" spc="-55" dirty="0"/>
              <a:t> </a:t>
            </a:r>
            <a:r>
              <a:rPr sz="4000" spc="-10" dirty="0"/>
              <a:t>Integration</a:t>
            </a:r>
            <a:endParaRPr sz="4000"/>
          </a:p>
        </p:txBody>
      </p:sp>
      <p:sp>
        <p:nvSpPr>
          <p:cNvPr id="141" name="object 141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4</a:t>
            </a:fld>
            <a:endParaRPr sz="13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95299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</a:t>
            </a:r>
            <a:r>
              <a:rPr sz="2800" spc="-5" dirty="0">
                <a:latin typeface="Verdana"/>
                <a:cs typeface="Verdana"/>
              </a:rPr>
              <a:t>are you </a:t>
            </a:r>
            <a:r>
              <a:rPr sz="2800" spc="-10" dirty="0">
                <a:latin typeface="Verdana"/>
                <a:cs typeface="Verdana"/>
              </a:rPr>
              <a:t>using the database</a:t>
            </a:r>
            <a:r>
              <a:rPr sz="2800" spc="-3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for?</a:t>
            </a:r>
            <a:endParaRPr sz="2800" dirty="0">
              <a:latin typeface="Verdana"/>
              <a:cs typeface="Verdana"/>
            </a:endParaRPr>
          </a:p>
          <a:p>
            <a:pPr marL="754380" lvl="1" indent="-284480">
              <a:lnSpc>
                <a:spcPct val="100000"/>
              </a:lnSpc>
              <a:buFont typeface="Times New Roman"/>
              <a:buChar char="–"/>
              <a:tabLst>
                <a:tab pos="75438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this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effect...</a:t>
            </a:r>
            <a:endParaRPr sz="28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Font typeface="Times New Roman"/>
              <a:buChar char="•"/>
              <a:tabLst>
                <a:tab pos="1155700" algn="l"/>
              </a:tabLst>
            </a:pPr>
            <a:r>
              <a:rPr sz="2800" spc="-10" dirty="0">
                <a:latin typeface="Verdana"/>
                <a:cs typeface="Verdana"/>
              </a:rPr>
              <a:t>Complexity?</a:t>
            </a:r>
            <a:r>
              <a:rPr lang="en-US" sz="2800" spc="-10" dirty="0">
                <a:latin typeface="Verdana"/>
                <a:cs typeface="Verdana"/>
              </a:rPr>
              <a:t> Integration more complex because of many data resources </a:t>
            </a:r>
            <a:endParaRPr sz="28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Font typeface="Times New Roman"/>
              <a:buChar char="•"/>
              <a:tabLst>
                <a:tab pos="1155700" algn="l"/>
              </a:tabLst>
            </a:pPr>
            <a:r>
              <a:rPr sz="2800" spc="-10" dirty="0">
                <a:latin typeface="Verdana"/>
                <a:cs typeface="Verdana"/>
              </a:rPr>
              <a:t>Performance?</a:t>
            </a:r>
            <a:r>
              <a:rPr lang="en-US" sz="2800" spc="-10" dirty="0">
                <a:latin typeface="Verdana"/>
                <a:cs typeface="Verdana"/>
              </a:rPr>
              <a:t> Integration more difficult</a:t>
            </a:r>
            <a:endParaRPr sz="28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buFont typeface="Times New Roman"/>
              <a:buChar char="•"/>
              <a:tabLst>
                <a:tab pos="1155700" algn="l"/>
              </a:tabLst>
            </a:pPr>
            <a:r>
              <a:rPr sz="2800" spc="-10" dirty="0">
                <a:latin typeface="Verdana"/>
                <a:cs typeface="Verdana"/>
              </a:rPr>
              <a:t>Development?</a:t>
            </a:r>
            <a:r>
              <a:rPr lang="en-US" sz="2800" spc="-10" dirty="0">
                <a:latin typeface="Verdana"/>
                <a:cs typeface="Verdana"/>
              </a:rPr>
              <a:t> App more flexible 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675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The </a:t>
            </a:r>
            <a:r>
              <a:rPr sz="4000" spc="-10" dirty="0"/>
              <a:t>effect </a:t>
            </a:r>
            <a:r>
              <a:rPr sz="4000" spc="-5" dirty="0"/>
              <a:t>of</a:t>
            </a:r>
            <a:r>
              <a:rPr sz="4000" spc="-90" dirty="0"/>
              <a:t> </a:t>
            </a:r>
            <a:r>
              <a:rPr sz="4000" spc="-10" dirty="0"/>
              <a:t>scale</a:t>
            </a:r>
            <a:endParaRPr sz="4000"/>
          </a:p>
        </p:txBody>
      </p:sp>
      <p:sp>
        <p:nvSpPr>
          <p:cNvPr id="141" name="object 141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5</a:t>
            </a:fld>
            <a:endParaRPr sz="13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819640" cy="3121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365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Consider how </a:t>
            </a:r>
            <a:r>
              <a:rPr sz="2800" spc="-5" dirty="0">
                <a:latin typeface="Verdana"/>
                <a:cs typeface="Verdana"/>
              </a:rPr>
              <a:t>the </a:t>
            </a:r>
            <a:r>
              <a:rPr sz="2800" spc="-10" dirty="0">
                <a:latin typeface="Verdana"/>
                <a:cs typeface="Verdana"/>
              </a:rPr>
              <a:t>internet looks </a:t>
            </a:r>
            <a:r>
              <a:rPr sz="2800" spc="-5" dirty="0">
                <a:latin typeface="Verdana"/>
                <a:cs typeface="Verdana"/>
              </a:rPr>
              <a:t>now </a:t>
            </a:r>
            <a:r>
              <a:rPr sz="2800" spc="-10" dirty="0">
                <a:latin typeface="Verdana"/>
                <a:cs typeface="Verdana"/>
              </a:rPr>
              <a:t>compared </a:t>
            </a:r>
            <a:r>
              <a:rPr sz="2800" dirty="0">
                <a:latin typeface="Verdana"/>
                <a:cs typeface="Verdana"/>
              </a:rPr>
              <a:t>to </a:t>
            </a:r>
            <a:r>
              <a:rPr sz="2800" spc="-5" dirty="0">
                <a:latin typeface="Verdana"/>
                <a:cs typeface="Verdana"/>
              </a:rPr>
              <a:t>15  years</a:t>
            </a:r>
            <a:r>
              <a:rPr sz="2800" spc="-10" dirty="0">
                <a:latin typeface="Verdana"/>
                <a:cs typeface="Verdana"/>
              </a:rPr>
              <a:t> ago....</a:t>
            </a:r>
            <a:endParaRPr sz="2800" dirty="0">
              <a:latin typeface="Verdana"/>
              <a:cs typeface="Verdana"/>
            </a:endParaRPr>
          </a:p>
          <a:p>
            <a:pPr marL="753745" marR="1654810" indent="-28448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did </a:t>
            </a:r>
            <a:r>
              <a:rPr sz="2800" spc="-5" dirty="0">
                <a:latin typeface="Verdana"/>
                <a:cs typeface="Verdana"/>
              </a:rPr>
              <a:t>we </a:t>
            </a:r>
            <a:r>
              <a:rPr sz="2800" spc="-10" dirty="0">
                <a:latin typeface="Verdana"/>
                <a:cs typeface="Verdana"/>
              </a:rPr>
              <a:t>come </a:t>
            </a:r>
            <a:r>
              <a:rPr sz="2800" spc="-5" dirty="0">
                <a:latin typeface="Verdana"/>
                <a:cs typeface="Verdana"/>
              </a:rPr>
              <a:t>to meet the </a:t>
            </a:r>
            <a:r>
              <a:rPr sz="2800" spc="-10" dirty="0">
                <a:latin typeface="Verdana"/>
                <a:cs typeface="Verdana"/>
              </a:rPr>
              <a:t>increase </a:t>
            </a:r>
            <a:r>
              <a:rPr sz="2800" spc="-5" dirty="0">
                <a:latin typeface="Verdana"/>
                <a:cs typeface="Verdana"/>
              </a:rPr>
              <a:t>in  </a:t>
            </a:r>
            <a:r>
              <a:rPr sz="2800" spc="-10" dirty="0">
                <a:latin typeface="Verdana"/>
                <a:cs typeface="Verdana"/>
              </a:rPr>
              <a:t>demand?</a:t>
            </a:r>
            <a:endParaRPr lang="en-US" sz="2800" spc="-10" dirty="0">
              <a:latin typeface="Verdana"/>
              <a:cs typeface="Verdana"/>
            </a:endParaRPr>
          </a:p>
          <a:p>
            <a:pPr marL="753745" marR="1654810" indent="-284480">
              <a:lnSpc>
                <a:spcPct val="100000"/>
              </a:lnSpc>
            </a:pPr>
            <a:r>
              <a:rPr lang="en-US" sz="2400" spc="-10" dirty="0">
                <a:solidFill>
                  <a:srgbClr val="FF0000"/>
                </a:solidFill>
                <a:latin typeface="Verdana"/>
                <a:cs typeface="Verdana"/>
              </a:rPr>
              <a:t>	1. To use computer that is more powerful;</a:t>
            </a:r>
          </a:p>
          <a:p>
            <a:pPr marL="753745" marR="1654810" indent="-284480">
              <a:lnSpc>
                <a:spcPct val="100000"/>
              </a:lnSpc>
            </a:pPr>
            <a:r>
              <a:rPr lang="en-US" sz="2400" spc="-10" dirty="0">
                <a:solidFill>
                  <a:srgbClr val="FF0000"/>
                </a:solidFill>
                <a:latin typeface="Verdana"/>
                <a:cs typeface="Verdana"/>
              </a:rPr>
              <a:t>	2. Throw more databases to learn the communicator </a:t>
            </a:r>
          </a:p>
          <a:p>
            <a:pPr marL="753745" marR="1654810" indent="-284480">
              <a:lnSpc>
                <a:spcPct val="100000"/>
              </a:lnSpc>
            </a:pPr>
            <a:r>
              <a:rPr lang="en-US" spc="-10" dirty="0">
                <a:solidFill>
                  <a:srgbClr val="FF0000"/>
                </a:solidFill>
                <a:latin typeface="Verdana"/>
                <a:cs typeface="Verdana"/>
              </a:rPr>
              <a:t>* SQL DB cannot really erase this problem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r>
              <a:rPr lang="en-US" dirty="0"/>
              <a:t>s</a:t>
            </a:r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4927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Here comes</a:t>
            </a:r>
            <a:r>
              <a:rPr sz="4000" spc="-95" dirty="0"/>
              <a:t> </a:t>
            </a:r>
            <a:r>
              <a:rPr sz="4000" spc="-5" dirty="0"/>
              <a:t>NoSQL</a:t>
            </a:r>
            <a:endParaRPr sz="4000"/>
          </a:p>
        </p:txBody>
      </p:sp>
      <p:sp>
        <p:nvSpPr>
          <p:cNvPr id="141" name="object 141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6</a:t>
            </a:fld>
            <a:endParaRPr sz="13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9952990" cy="393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What </a:t>
            </a:r>
            <a:r>
              <a:rPr sz="2800" spc="-5" dirty="0">
                <a:latin typeface="Verdana"/>
                <a:cs typeface="Verdana"/>
              </a:rPr>
              <a:t>is</a:t>
            </a:r>
            <a:r>
              <a:rPr sz="2800" spc="-2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it?</a:t>
            </a:r>
            <a:r>
              <a:rPr lang="en-US" sz="2800" spc="-5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36550" algn="l"/>
              </a:tabLst>
            </a:pPr>
            <a:r>
              <a:rPr lang="en-US" sz="2800" spc="-5" dirty="0">
                <a:solidFill>
                  <a:srgbClr val="C00000"/>
                </a:solidFill>
                <a:latin typeface="Verdana"/>
                <a:cs typeface="Verdana"/>
              </a:rPr>
              <a:t>	Not relational</a:t>
            </a:r>
            <a:r>
              <a:rPr lang="en-US" sz="2800" spc="-5" dirty="0">
                <a:latin typeface="Verdana"/>
                <a:cs typeface="Verdana"/>
              </a:rPr>
              <a:t> 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is </a:t>
            </a:r>
            <a:r>
              <a:rPr sz="2800" spc="-5" dirty="0">
                <a:latin typeface="Verdana"/>
                <a:cs typeface="Verdana"/>
              </a:rPr>
              <a:t>it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different?</a:t>
            </a:r>
            <a:r>
              <a:rPr lang="en-US" sz="2800" spc="-1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	To organize data differently based on larger documents</a:t>
            </a:r>
            <a:endParaRPr sz="2800" dirty="0">
              <a:solidFill>
                <a:srgbClr val="C0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"/>
            </a:pPr>
            <a:endParaRPr sz="2900" dirty="0">
              <a:latin typeface="Times New Roman"/>
              <a:cs typeface="Times New Roman"/>
            </a:endParaRPr>
          </a:p>
          <a:p>
            <a:pPr marL="336550" indent="-323850">
              <a:lnSpc>
                <a:spcPct val="100000"/>
              </a:lnSpc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10" dirty="0">
                <a:latin typeface="Verdana"/>
                <a:cs typeface="Verdana"/>
              </a:rPr>
              <a:t>Why should </a:t>
            </a:r>
            <a:r>
              <a:rPr sz="2800" spc="-5" dirty="0">
                <a:latin typeface="Verdana"/>
                <a:cs typeface="Verdana"/>
              </a:rPr>
              <a:t>we be </a:t>
            </a:r>
            <a:r>
              <a:rPr sz="2800" spc="-10" dirty="0">
                <a:latin typeface="Verdana"/>
                <a:cs typeface="Verdana"/>
              </a:rPr>
              <a:t>using</a:t>
            </a:r>
            <a:r>
              <a:rPr sz="2800" spc="-9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it?</a:t>
            </a:r>
            <a:endParaRPr lang="en-US" sz="2800" spc="-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buSzPct val="75000"/>
              <a:tabLst>
                <a:tab pos="336550" algn="l"/>
              </a:tabLst>
            </a:pPr>
            <a:r>
              <a:rPr lang="en-US" sz="2800" spc="-5" dirty="0">
                <a:latin typeface="Verdana"/>
                <a:cs typeface="Verdana"/>
              </a:rPr>
              <a:t>	NoSQL: application oriented 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" y="289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304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320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335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350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365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381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3962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4114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4267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4419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457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472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487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502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518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533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548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563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579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594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09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24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40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55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05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858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7010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7162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7315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7467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7620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69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914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066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1219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1371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1524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1676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1828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1981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1336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86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4384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5908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7432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69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762000"/>
            <a:ext cx="10060940" cy="1270"/>
          </a:xfrm>
          <a:custGeom>
            <a:avLst/>
            <a:gdLst/>
            <a:ahLst/>
            <a:cxnLst/>
            <a:rect l="l" t="t" r="r" b="b"/>
            <a:pathLst>
              <a:path w="10060940" h="1270">
                <a:moveTo>
                  <a:pt x="1006094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609600"/>
            <a:ext cx="6764020" cy="1270"/>
          </a:xfrm>
          <a:custGeom>
            <a:avLst/>
            <a:gdLst/>
            <a:ahLst/>
            <a:cxnLst/>
            <a:rect l="l" t="t" r="r" b="b"/>
            <a:pathLst>
              <a:path w="6764020" h="1270">
                <a:moveTo>
                  <a:pt x="676402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330" y="590550"/>
            <a:ext cx="1270" cy="7183120"/>
          </a:xfrm>
          <a:custGeom>
            <a:avLst/>
            <a:gdLst/>
            <a:ahLst/>
            <a:cxnLst/>
            <a:rect l="l" t="t" r="r" b="b"/>
            <a:pathLst>
              <a:path w="1270" h="7183120">
                <a:moveTo>
                  <a:pt x="0" y="0"/>
                </a:moveTo>
                <a:lnTo>
                  <a:pt x="1270" y="718312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6730" y="676909"/>
            <a:ext cx="1270" cy="7095490"/>
          </a:xfrm>
          <a:custGeom>
            <a:avLst/>
            <a:gdLst/>
            <a:ahLst/>
            <a:cxnLst/>
            <a:rect l="l" t="t" r="r" b="b"/>
            <a:pathLst>
              <a:path w="1270" h="7095490">
                <a:moveTo>
                  <a:pt x="0" y="0"/>
                </a:moveTo>
                <a:lnTo>
                  <a:pt x="1270" y="709549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9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1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66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18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1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23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5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8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80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3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5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37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90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2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951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75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999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523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04730" y="717550"/>
            <a:ext cx="1270" cy="7054850"/>
          </a:xfrm>
          <a:custGeom>
            <a:avLst/>
            <a:gdLst/>
            <a:ahLst/>
            <a:cxnLst/>
            <a:rect l="l" t="t" r="r" b="b"/>
            <a:pathLst>
              <a:path w="1270" h="7054850">
                <a:moveTo>
                  <a:pt x="0" y="0"/>
                </a:moveTo>
                <a:lnTo>
                  <a:pt x="1270" y="70548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31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55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7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03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27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3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3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8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41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4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46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9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51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03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6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8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6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5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8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23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5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27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80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1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69" h="7219950">
                <a:moveTo>
                  <a:pt x="0" y="0"/>
                </a:moveTo>
                <a:lnTo>
                  <a:pt x="1269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3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23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94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47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99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51930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27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51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375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9929" y="552450"/>
            <a:ext cx="1270" cy="7219950"/>
          </a:xfrm>
          <a:custGeom>
            <a:avLst/>
            <a:gdLst/>
            <a:ahLst/>
            <a:cxnLst/>
            <a:rect l="l" t="t" r="r" b="b"/>
            <a:pathLst>
              <a:path w="1270" h="7219950">
                <a:moveTo>
                  <a:pt x="0" y="0"/>
                </a:moveTo>
                <a:lnTo>
                  <a:pt x="1270" y="721995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93559" y="124460"/>
            <a:ext cx="3166110" cy="1270"/>
          </a:xfrm>
          <a:custGeom>
            <a:avLst/>
            <a:gdLst/>
            <a:ahLst/>
            <a:cxnLst/>
            <a:rect l="l" t="t" r="r" b="b"/>
            <a:pathLst>
              <a:path w="3166109" h="1269">
                <a:moveTo>
                  <a:pt x="3166110" y="0"/>
                </a:moveTo>
                <a:lnTo>
                  <a:pt x="0" y="12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6730" y="0"/>
            <a:ext cx="1270" cy="116839"/>
          </a:xfrm>
          <a:custGeom>
            <a:avLst/>
            <a:gdLst/>
            <a:ahLst/>
            <a:cxnLst/>
            <a:rect l="l" t="t" r="r" b="b"/>
            <a:pathLst>
              <a:path w="1270" h="116839">
                <a:moveTo>
                  <a:pt x="635" y="-6289"/>
                </a:moveTo>
                <a:lnTo>
                  <a:pt x="635" y="123129"/>
                </a:lnTo>
              </a:path>
            </a:pathLst>
          </a:custGeom>
          <a:ln w="1384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1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15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3930" y="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6330" y="1270"/>
            <a:ext cx="1270" cy="153670"/>
          </a:xfrm>
          <a:custGeom>
            <a:avLst/>
            <a:gdLst/>
            <a:ahLst/>
            <a:cxnLst/>
            <a:rect l="l" t="t" r="r" b="b"/>
            <a:pathLst>
              <a:path w="1270" h="153670">
                <a:moveTo>
                  <a:pt x="0" y="0"/>
                </a:moveTo>
                <a:lnTo>
                  <a:pt x="1270" y="15367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17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85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4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257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379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1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29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8366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989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401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938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462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97390" y="1270"/>
            <a:ext cx="2540" cy="152400"/>
          </a:xfrm>
          <a:custGeom>
            <a:avLst/>
            <a:gdLst/>
            <a:ahLst/>
            <a:cxnLst/>
            <a:rect l="l" t="t" r="r" b="b"/>
            <a:pathLst>
              <a:path w="2540" h="152400">
                <a:moveTo>
                  <a:pt x="0" y="0"/>
                </a:moveTo>
                <a:lnTo>
                  <a:pt x="2539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510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03459" y="1270"/>
            <a:ext cx="1270" cy="152400"/>
          </a:xfrm>
          <a:custGeom>
            <a:avLst/>
            <a:gdLst/>
            <a:ahLst/>
            <a:cxnLst/>
            <a:rect l="l" t="t" r="r" b="b"/>
            <a:pathLst>
              <a:path w="1270" h="152400">
                <a:moveTo>
                  <a:pt x="0" y="0"/>
                </a:moveTo>
                <a:lnTo>
                  <a:pt x="1270" y="15240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404350" y="7526019"/>
            <a:ext cx="654050" cy="199390"/>
          </a:xfrm>
          <a:custGeom>
            <a:avLst/>
            <a:gdLst/>
            <a:ahLst/>
            <a:cxnLst/>
            <a:rect l="l" t="t" r="r" b="b"/>
            <a:pathLst>
              <a:path w="654050" h="199390">
                <a:moveTo>
                  <a:pt x="458470" y="199389"/>
                </a:moveTo>
                <a:lnTo>
                  <a:pt x="0" y="199389"/>
                </a:lnTo>
                <a:lnTo>
                  <a:pt x="0" y="0"/>
                </a:lnTo>
                <a:lnTo>
                  <a:pt x="65405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862819" y="7725409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195579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CC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2905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A</a:t>
            </a:r>
            <a:r>
              <a:rPr sz="4000" spc="-5" dirty="0"/>
              <a:t>g</a:t>
            </a:r>
            <a:r>
              <a:rPr sz="4000" spc="-15" dirty="0"/>
              <a:t>g</a:t>
            </a:r>
            <a:r>
              <a:rPr sz="4000" spc="-10" dirty="0"/>
              <a:t>r</a:t>
            </a:r>
            <a:r>
              <a:rPr sz="4000" spc="-5" dirty="0"/>
              <a:t>e</a:t>
            </a:r>
            <a:r>
              <a:rPr sz="4000" spc="-15" dirty="0"/>
              <a:t>g</a:t>
            </a:r>
            <a:r>
              <a:rPr sz="4000" spc="-5" dirty="0"/>
              <a:t>at</a:t>
            </a:r>
            <a:r>
              <a:rPr sz="4000" spc="-15" dirty="0"/>
              <a:t>e</a:t>
            </a:r>
            <a:r>
              <a:rPr sz="4000" dirty="0"/>
              <a:t>s</a:t>
            </a:r>
            <a:endParaRPr sz="4000"/>
          </a:p>
        </p:txBody>
      </p:sp>
      <p:sp>
        <p:nvSpPr>
          <p:cNvPr id="141" name="object 141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7</a:t>
            </a:fld>
            <a:endParaRPr sz="13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4139" y="1631950"/>
            <a:ext cx="860234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"/>
              <a:tabLst>
                <a:tab pos="336550" algn="l"/>
              </a:tabLst>
            </a:pPr>
            <a:r>
              <a:rPr sz="2800" spc="-5" dirty="0">
                <a:latin typeface="Verdana"/>
                <a:cs typeface="Verdana"/>
              </a:rPr>
              <a:t>How </a:t>
            </a:r>
            <a:r>
              <a:rPr sz="2800" spc="-10" dirty="0">
                <a:latin typeface="Verdana"/>
                <a:cs typeface="Verdana"/>
              </a:rPr>
              <a:t>does </a:t>
            </a:r>
            <a:r>
              <a:rPr sz="2800" dirty="0">
                <a:latin typeface="Verdana"/>
                <a:cs typeface="Verdana"/>
              </a:rPr>
              <a:t>a </a:t>
            </a:r>
            <a:r>
              <a:rPr sz="2800" spc="-10" dirty="0">
                <a:latin typeface="Verdana"/>
                <a:cs typeface="Verdana"/>
              </a:rPr>
              <a:t>relational database store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records?</a:t>
            </a:r>
            <a:endParaRPr sz="28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Verdana"/>
                <a:cs typeface="Verdana"/>
              </a:rPr>
              <a:t>What are </a:t>
            </a:r>
            <a:r>
              <a:rPr sz="2800" spc="-10" dirty="0">
                <a:latin typeface="Verdana"/>
                <a:cs typeface="Verdana"/>
              </a:rPr>
              <a:t>the limitations </a:t>
            </a:r>
            <a:r>
              <a:rPr sz="2800" spc="-5" dirty="0">
                <a:latin typeface="Verdana"/>
                <a:cs typeface="Verdana"/>
              </a:rPr>
              <a:t>of</a:t>
            </a:r>
            <a:r>
              <a:rPr sz="2800" spc="1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this?</a:t>
            </a:r>
            <a:endParaRPr lang="en-US" sz="2800" spc="-1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Table (rows and columns)</a:t>
            </a:r>
          </a:p>
          <a:p>
            <a:pPr marL="469900">
              <a:lnSpc>
                <a:spcPct val="100000"/>
              </a:lnSpc>
            </a:pPr>
            <a:r>
              <a:rPr lang="en-US" sz="2800" spc="-10" dirty="0">
                <a:solidFill>
                  <a:srgbClr val="C00000"/>
                </a:solidFill>
                <a:latin typeface="Verdana"/>
                <a:cs typeface="Verdana"/>
              </a:rPr>
              <a:t>Takes some time to aggregate the data</a:t>
            </a:r>
            <a:endParaRPr sz="2800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5959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10" dirty="0"/>
              <a:t>relational data</a:t>
            </a:r>
            <a:r>
              <a:rPr sz="4000" spc="-65" dirty="0"/>
              <a:t> </a:t>
            </a:r>
            <a:r>
              <a:rPr sz="4000" spc="-10" dirty="0"/>
              <a:t>model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96290" y="1640839"/>
            <a:ext cx="8347709" cy="576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8</a:t>
            </a:fld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" y="801370"/>
            <a:ext cx="38360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Relational</a:t>
            </a:r>
            <a:r>
              <a:rPr sz="4000" spc="-70" dirty="0"/>
              <a:t> </a:t>
            </a:r>
            <a:r>
              <a:rPr sz="4000" spc="-10" dirty="0"/>
              <a:t>data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57200" y="1645920"/>
            <a:ext cx="8869680" cy="576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78950" y="7512432"/>
            <a:ext cx="156210" cy="22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300" dirty="0">
                <a:latin typeface="Verdana"/>
                <a:cs typeface="Verdana"/>
              </a:rPr>
              <a:t>9</a:t>
            </a:fld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1043</Words>
  <Application>Microsoft Macintosh PowerPoint</Application>
  <PresentationFormat>Custom</PresentationFormat>
  <Paragraphs>248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Times New Roman</vt:lpstr>
      <vt:lpstr>Verdana</vt:lpstr>
      <vt:lpstr>Wingdings</vt:lpstr>
      <vt:lpstr>Office Theme</vt:lpstr>
      <vt:lpstr>Database Management</vt:lpstr>
      <vt:lpstr>Why NoSQL?</vt:lpstr>
      <vt:lpstr>Problems with the Relational Model</vt:lpstr>
      <vt:lpstr>Application vs. Integration</vt:lpstr>
      <vt:lpstr>The effect of scale</vt:lpstr>
      <vt:lpstr>Here comes NoSQL</vt:lpstr>
      <vt:lpstr>Aggregates</vt:lpstr>
      <vt:lpstr>A relational data model</vt:lpstr>
      <vt:lpstr>Relational data</vt:lpstr>
      <vt:lpstr>An aggregate data model</vt:lpstr>
      <vt:lpstr>Aggregate Data</vt:lpstr>
      <vt:lpstr>A different aggregate data model</vt:lpstr>
      <vt:lpstr>A different set of data</vt:lpstr>
      <vt:lpstr>Consequences</vt:lpstr>
      <vt:lpstr>Schemaless Databases</vt:lpstr>
      <vt:lpstr>Modeling for Data Access</vt:lpstr>
      <vt:lpstr>Distribution</vt:lpstr>
      <vt:lpstr>Single Server</vt:lpstr>
      <vt:lpstr>Sharding</vt:lpstr>
      <vt:lpstr>Sharding</vt:lpstr>
      <vt:lpstr>Master-Slave Replication</vt:lpstr>
      <vt:lpstr>Master-Slave Replication</vt:lpstr>
      <vt:lpstr>Peer-to-Peer Replication</vt:lpstr>
      <vt:lpstr>Peer-to-Peer Replication</vt:lpstr>
      <vt:lpstr>Combinations</vt:lpstr>
      <vt:lpstr>Update Consistency</vt:lpstr>
      <vt:lpstr>Read Consistency</vt:lpstr>
      <vt:lpstr>Read Consistency</vt:lpstr>
      <vt:lpstr>Read Consistency</vt:lpstr>
      <vt:lpstr>Read Consistency</vt:lpstr>
      <vt:lpstr>Relaxing Consistency</vt:lpstr>
      <vt:lpstr>Partition Tolerance</vt:lpstr>
      <vt:lpstr>CAP Theorem</vt:lpstr>
      <vt:lpstr>CAP Theorem</vt:lpstr>
      <vt:lpstr>Quorums</vt:lpstr>
      <vt:lpstr>Review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Default</dc:title>
  <cp:lastModifiedBy>Lan, Hou</cp:lastModifiedBy>
  <cp:revision>87</cp:revision>
  <dcterms:created xsi:type="dcterms:W3CDTF">2019-11-11T20:38:15Z</dcterms:created>
  <dcterms:modified xsi:type="dcterms:W3CDTF">2019-12-12T21:35:55Z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2017-11-16T00:00:00Z</vt:filetime>
  </property>
  <property fmtid="{D5CDD505-2E9C-101B-9397-08002B2CF9AE}" pid="3" name="Creator">
    <vt:lpwstr>Impress</vt:lpwstr>
  </property>
  <property fmtid="{D5CDD505-2E9C-101B-9397-08002B2CF9AE}" pid="4" name="LastSaved">
    <vt:filetime>2019-11-11T00:00:00Z</vt:filetime>
  </property>
</Properties>
</file>